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98" r:id="rId4"/>
    <p:sldId id="291" r:id="rId5"/>
    <p:sldId id="290" r:id="rId6"/>
    <p:sldId id="294" r:id="rId7"/>
    <p:sldId id="286" r:id="rId8"/>
    <p:sldId id="292" r:id="rId9"/>
    <p:sldId id="295" r:id="rId10"/>
    <p:sldId id="296" r:id="rId11"/>
    <p:sldId id="297" r:id="rId12"/>
    <p:sldId id="302" r:id="rId13"/>
    <p:sldId id="300" r:id="rId14"/>
    <p:sldId id="301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3" userDrawn="1">
          <p15:clr>
            <a:srgbClr val="A4A3A4"/>
          </p15:clr>
        </p15:guide>
        <p15:guide id="2" orient="horz" pos="4079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1057" userDrawn="1">
          <p15:clr>
            <a:srgbClr val="A4A3A4"/>
          </p15:clr>
        </p15:guide>
        <p15:guide id="5" pos="6623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85"/>
  </p:normalViewPr>
  <p:slideViewPr>
    <p:cSldViewPr showGuides="1">
      <p:cViewPr varScale="1">
        <p:scale>
          <a:sx n="118" d="100"/>
          <a:sy n="118" d="100"/>
        </p:scale>
        <p:origin x="240" y="392"/>
      </p:cViewPr>
      <p:guideLst>
        <p:guide orient="horz" pos="613"/>
        <p:guide orient="horz" pos="4079"/>
        <p:guide orient="horz" pos="3984"/>
        <p:guide pos="1057"/>
        <p:guide pos="662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F0ACF-17B1-4B0C-9279-BA8C1FFE04F9}" type="datetimeFigureOut">
              <a:rPr lang="sv-SE" smtClean="0"/>
              <a:t>2020-05-06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6B56D-241F-4243-BB82-52CD0FD93A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510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6B56D-241F-4243-BB82-52CD0FD93A2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354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7" descr="droppe.png"/>
          <p:cNvPicPr>
            <a:picLocks noChangeAspect="1"/>
          </p:cNvPicPr>
          <p:nvPr userDrawn="1"/>
        </p:nvPicPr>
        <p:blipFill>
          <a:blip r:embed="rId2"/>
          <a:srcRect l="88652"/>
          <a:stretch>
            <a:fillRect/>
          </a:stretch>
        </p:blipFill>
        <p:spPr bwMode="auto">
          <a:xfrm>
            <a:off x="0" y="2339976"/>
            <a:ext cx="3810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5683" y="2092325"/>
            <a:ext cx="7858125" cy="1381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2" tIns="35712" rIns="35712" bIns="35712" numCol="1" anchor="b" anchorCtr="0" compatLnSpc="1">
            <a:prstTxWarp prst="textNoShape">
              <a:avLst/>
            </a:prstTxWarp>
          </a:bodyPr>
          <a:lstStyle>
            <a:lvl1pPr algn="l">
              <a:defRPr sz="4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sv-SE" noProof="0" dirty="0" err="1">
                <a:sym typeface="Gill Sans" charset="0"/>
              </a:rPr>
              <a:t>Click</a:t>
            </a:r>
            <a:r>
              <a:rPr lang="sv-SE" noProof="0" dirty="0">
                <a:sym typeface="Gill Sans" charset="0"/>
              </a:rPr>
              <a:t> to </a:t>
            </a:r>
            <a:r>
              <a:rPr lang="sv-SE" noProof="0" dirty="0" err="1">
                <a:sym typeface="Gill Sans" charset="0"/>
              </a:rPr>
              <a:t>edit</a:t>
            </a:r>
            <a:r>
              <a:rPr lang="sv-SE" noProof="0" dirty="0">
                <a:sym typeface="Gill Sans" charset="0"/>
              </a:rPr>
              <a:t> Master </a:t>
            </a:r>
            <a:r>
              <a:rPr lang="sv-SE" noProof="0" dirty="0" err="1">
                <a:sym typeface="Gill Sans" charset="0"/>
              </a:rPr>
              <a:t>title</a:t>
            </a:r>
            <a:r>
              <a:rPr lang="sv-SE" noProof="0" dirty="0">
                <a:sym typeface="Gill Sans" charset="0"/>
              </a:rPr>
              <a:t> </a:t>
            </a:r>
            <a:r>
              <a:rPr lang="sv-SE" noProof="0" dirty="0" err="1">
                <a:sym typeface="Gill Sans" charset="0"/>
              </a:rPr>
              <a:t>style</a:t>
            </a:r>
            <a:endParaRPr lang="sv-SE" noProof="0" dirty="0">
              <a:sym typeface="Gill Sans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675683" y="3536156"/>
            <a:ext cx="7858125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2" tIns="35712" rIns="35712" bIns="35712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6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sv-SE" noProof="0" dirty="0" err="1">
                <a:sym typeface="Gill Sans" charset="0"/>
              </a:rPr>
              <a:t>Click</a:t>
            </a:r>
            <a:r>
              <a:rPr lang="sv-SE" noProof="0" dirty="0">
                <a:sym typeface="Gill Sans" charset="0"/>
              </a:rPr>
              <a:t> to </a:t>
            </a:r>
            <a:r>
              <a:rPr lang="sv-SE" noProof="0" dirty="0" err="1">
                <a:sym typeface="Gill Sans" charset="0"/>
              </a:rPr>
              <a:t>edit</a:t>
            </a:r>
            <a:r>
              <a:rPr lang="sv-SE" noProof="0" dirty="0">
                <a:sym typeface="Gill Sans" charset="0"/>
              </a:rPr>
              <a:t> Master text</a:t>
            </a:r>
          </a:p>
        </p:txBody>
      </p:sp>
      <p:pic>
        <p:nvPicPr>
          <p:cNvPr id="6" name="Picture 2" descr="droppe_en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097434" y="2362200"/>
            <a:ext cx="339936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27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1"/>
          </p:nvPr>
        </p:nvSpPr>
        <p:spPr>
          <a:xfrm>
            <a:off x="1678517" y="1772816"/>
            <a:ext cx="8834967" cy="455178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81178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678517" y="1772816"/>
            <a:ext cx="4417483" cy="4551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1" y="1772816"/>
            <a:ext cx="4417484" cy="4551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35782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78517" y="1844825"/>
            <a:ext cx="4321472" cy="882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678517" y="2780928"/>
            <a:ext cx="4318000" cy="352779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7" y="1844825"/>
            <a:ext cx="4323591" cy="882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sv-SE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Georgia" pitchFamily="18" charset="0"/>
              <a:buNone/>
            </a:pPr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780928"/>
            <a:ext cx="4320117" cy="3527797"/>
          </a:xfrm>
          <a:prstGeom prst="rect">
            <a:avLst/>
          </a:prstGeom>
        </p:spPr>
        <p:txBody>
          <a:bodyPr/>
          <a:lstStyle>
            <a:lvl1pPr marL="273050" indent="-273050" algn="l" defTabSz="914400" rtl="0" eaLnBrk="1" latinLnBrk="0" hangingPunct="1">
              <a:spcBef>
                <a:spcPct val="20000"/>
              </a:spcBef>
              <a:buFont typeface="Georgia" pitchFamily="18" charset="0"/>
              <a:buChar char="●"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263525" algn="l" defTabSz="914400" rtl="0" eaLnBrk="1" latinLnBrk="0" hangingPunct="1">
              <a:spcBef>
                <a:spcPct val="20000"/>
              </a:spcBef>
              <a:buFont typeface="Georgia" pitchFamily="18" charset="0"/>
              <a:buChar char="●"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3050" algn="l" defTabSz="914400" rtl="0" eaLnBrk="1" latinLnBrk="0" hangingPunct="1">
              <a:spcBef>
                <a:spcPct val="20000"/>
              </a:spcBef>
              <a:buFont typeface="Georgia" pitchFamily="18" charset="0"/>
              <a:buChar char="●"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8078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0936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703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roppe_eng.pn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32656"/>
            <a:ext cx="14562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latshållare för rubrik 12"/>
          <p:cNvSpPr>
            <a:spLocks noGrp="1"/>
          </p:cNvSpPr>
          <p:nvPr>
            <p:ph type="title"/>
          </p:nvPr>
        </p:nvSpPr>
        <p:spPr>
          <a:xfrm>
            <a:off x="1666795" y="499939"/>
            <a:ext cx="8736971" cy="12816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idx="1"/>
          </p:nvPr>
        </p:nvSpPr>
        <p:spPr>
          <a:xfrm>
            <a:off x="1678517" y="1783357"/>
            <a:ext cx="883496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4"/>
          </p:nvPr>
        </p:nvSpPr>
        <p:spPr>
          <a:xfrm>
            <a:off x="10513483" y="6282158"/>
            <a:ext cx="1068916" cy="2431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645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marL="0" marR="0" indent="0" algn="l" defTabSz="914400" rtl="0" eaLnBrk="0" fontAlgn="base" latinLnBrk="0" hangingPunct="0">
        <a:lnSpc>
          <a:spcPts val="4000"/>
        </a:lnSpc>
        <a:spcBef>
          <a:spcPct val="0"/>
        </a:spcBef>
        <a:spcAft>
          <a:spcPct val="0"/>
        </a:spcAft>
        <a:buNone/>
        <a:tabLst/>
        <a:defRPr lang="sv-SE" sz="3600" b="1" u="none" kern="1200" noProof="0" dirty="0">
          <a:solidFill>
            <a:schemeClr val="tx1"/>
          </a:solidFill>
          <a:latin typeface="+mj-lt"/>
          <a:ea typeface="+mj-ea"/>
          <a:cs typeface="Arial"/>
          <a:sym typeface="Gill Sans" charset="0"/>
        </a:defRPr>
      </a:lvl1pPr>
    </p:titleStyle>
    <p:bodyStyle>
      <a:lvl1pPr marL="273050" indent="-27305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Georgia" pitchFamily="18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3525" algn="l" defTabSz="914400" rtl="0" eaLnBrk="1" latinLnBrk="0" hangingPunct="1">
        <a:spcBef>
          <a:spcPct val="20000"/>
        </a:spcBef>
        <a:buClr>
          <a:schemeClr val="accent2"/>
        </a:buClr>
        <a:buFont typeface="Georgia" pitchFamily="18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spcBef>
          <a:spcPct val="20000"/>
        </a:spcBef>
        <a:buClr>
          <a:schemeClr val="accent3"/>
        </a:buClr>
        <a:buFont typeface="Georgia" pitchFamily="18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29.png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0.m4a"/><Relationship Id="rId4" Type="http://schemas.microsoft.com/office/2007/relationships/media" Target="../media/media2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2.m4a"/><Relationship Id="rId4" Type="http://schemas.microsoft.com/office/2007/relationships/media" Target="../media/media2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tiff"/><Relationship Id="rId12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2.tiff"/><Relationship Id="rId11" Type="http://schemas.openxmlformats.org/officeDocument/2006/relationships/image" Target="../media/image37.jpeg"/><Relationship Id="rId5" Type="http://schemas.openxmlformats.org/officeDocument/2006/relationships/image" Target="../media/image31.tiff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microsoft.com/office/2007/relationships/media" Target="../media/media4.m4a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8.tiff"/><Relationship Id="rId4" Type="http://schemas.openxmlformats.org/officeDocument/2006/relationships/audio" Target="../media/media4.m4a"/><Relationship Id="rId9" Type="http://schemas.openxmlformats.org/officeDocument/2006/relationships/image" Target="../media/image7.tiff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media5.m4a"/><Relationship Id="rId7" Type="http://schemas.openxmlformats.org/officeDocument/2006/relationships/image" Target="../media/image12.jp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6.m4a"/><Relationship Id="rId10" Type="http://schemas.openxmlformats.org/officeDocument/2006/relationships/image" Target="../media/image3.png"/><Relationship Id="rId4" Type="http://schemas.microsoft.com/office/2007/relationships/media" Target="../media/media6.m4a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notesSlide" Target="../notesSlides/notesSlide1.xml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audio" Target="../media/media10.m4a"/><Relationship Id="rId10" Type="http://schemas.openxmlformats.org/officeDocument/2006/relationships/image" Target="../media/image3.png"/><Relationship Id="rId4" Type="http://schemas.microsoft.com/office/2007/relationships/media" Target="../media/media10.m4a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4.m4a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rebeca-lang.org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7.m4a"/><Relationship Id="rId7" Type="http://schemas.openxmlformats.org/officeDocument/2006/relationships/image" Target="../media/image26.png"/><Relationship Id="rId2" Type="http://schemas.microsoft.com/office/2007/relationships/media" Target="../media/media17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jpg"/><Relationship Id="rId5" Type="http://schemas.openxmlformats.org/officeDocument/2006/relationships/audio" Target="../media/media18.m4a"/><Relationship Id="rId10" Type="http://schemas.openxmlformats.org/officeDocument/2006/relationships/image" Target="../media/image3.png"/><Relationship Id="rId4" Type="http://schemas.microsoft.com/office/2007/relationships/media" Target="../media/media18.m4a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767408" y="2564904"/>
            <a:ext cx="6624736" cy="1381324"/>
          </a:xfrm>
        </p:spPr>
        <p:txBody>
          <a:bodyPr>
            <a:noAutofit/>
          </a:bodyPr>
          <a:lstStyle/>
          <a:p>
            <a:r>
              <a:rPr lang="en-US" sz="2500" dirty="0" err="1">
                <a:latin typeface="Arial"/>
                <a:cs typeface="Arial"/>
              </a:rPr>
              <a:t>AdaptiveFlow</a:t>
            </a:r>
            <a:r>
              <a:rPr lang="en-US" sz="2500" dirty="0">
                <a:latin typeface="Arial"/>
                <a:cs typeface="Arial"/>
              </a:rPr>
              <a:t>: An Actor-based Framework to Design Flow Management Systems</a:t>
            </a:r>
            <a:endParaRPr lang="en-US" sz="25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91544" y="5085184"/>
            <a:ext cx="5893594" cy="79474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36" y="33689"/>
            <a:ext cx="406400" cy="406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8"/>
    </mc:Choice>
    <mc:Fallback xmlns="">
      <p:transition spd="slow" advTm="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753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&amp; Performance Analysis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1D069-9D31-E143-B0E5-9CEB10C71B50}"/>
              </a:ext>
            </a:extLst>
          </p:cNvPr>
          <p:cNvSpPr txBox="1"/>
          <p:nvPr/>
        </p:nvSpPr>
        <p:spPr>
          <a:xfrm>
            <a:off x="1702751" y="2564904"/>
            <a:ext cx="2258952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Safety Verification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Deadline misses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Deadlock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Starvation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Fuel outage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Wrong movements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EEB98-E5B3-7342-995E-2729E4F56FE8}"/>
              </a:ext>
            </a:extLst>
          </p:cNvPr>
          <p:cNvSpPr txBox="1"/>
          <p:nvPr/>
        </p:nvSpPr>
        <p:spPr>
          <a:xfrm>
            <a:off x="8258622" y="2712213"/>
            <a:ext cx="2454518" cy="1877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Performance Evaluation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Consumed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Emitted CO2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Transported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Operational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Travel Distances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05A4B-E7A1-8F4A-905D-5ECDC2E21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986" y="2779655"/>
            <a:ext cx="3288896" cy="181872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8940"/>
            <a:ext cx="406400" cy="406400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4043709" y="2807774"/>
            <a:ext cx="495936" cy="1790603"/>
          </a:xfrm>
          <a:prstGeom prst="leftBrace">
            <a:avLst>
              <a:gd name="adj1" fmla="val 8333"/>
              <a:gd name="adj2" fmla="val 4783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75920" y="4607327"/>
            <a:ext cx="2529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Starvation situation</a:t>
            </a:r>
            <a:endParaRPr lang="en-US" sz="1400" b="1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6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5"/>
    </mc:Choice>
    <mc:Fallback xmlns="">
      <p:transition spd="slow" advTm="1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  <p:extLst>
    <p:ext uri="{E180D4A7-C9FB-4DFB-919C-405C955672EB}">
      <p14:showEvtLst xmlns:p14="http://schemas.microsoft.com/office/powerpoint/2010/main">
        <p14:playEvt time="555" objId="2"/>
        <p14:stopEvt time="12359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C2515-8D2C-704D-96D3-6808FC5322BD}"/>
              </a:ext>
            </a:extLst>
          </p:cNvPr>
          <p:cNvSpPr txBox="1"/>
          <p:nvPr/>
        </p:nvSpPr>
        <p:spPr>
          <a:xfrm>
            <a:off x="488196" y="3060915"/>
            <a:ext cx="487421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Experiments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</a:t>
            </a:r>
            <a:r>
              <a:rPr lang="en-US" dirty="0" err="1">
                <a:solidFill>
                  <a:srgbClr val="0070C0"/>
                </a:solidFill>
              </a:rPr>
              <a:t>PoIs</a:t>
            </a:r>
            <a:r>
              <a:rPr lang="en-US" dirty="0"/>
              <a:t> within the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configuration of </a:t>
            </a:r>
            <a:r>
              <a:rPr lang="en-US" dirty="0">
                <a:solidFill>
                  <a:srgbClr val="0070C0"/>
                </a:solidFill>
              </a:rPr>
              <a:t>machines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sequence of </a:t>
            </a:r>
            <a:r>
              <a:rPr lang="en-US" dirty="0">
                <a:solidFill>
                  <a:srgbClr val="0070C0"/>
                </a:solidFill>
              </a:rPr>
              <a:t>tasks</a:t>
            </a:r>
            <a:r>
              <a:rPr lang="en-US" dirty="0"/>
              <a:t> to execute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</a:t>
            </a:r>
            <a:r>
              <a:rPr lang="en-US" dirty="0">
                <a:solidFill>
                  <a:srgbClr val="0070C0"/>
                </a:solidFill>
              </a:rPr>
              <a:t>environment</a:t>
            </a:r>
            <a:r>
              <a:rPr lang="en-US" dirty="0"/>
              <a:t>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 different </a:t>
            </a:r>
            <a:r>
              <a:rPr lang="en-US" dirty="0">
                <a:solidFill>
                  <a:srgbClr val="0070C0"/>
                </a:solidFill>
              </a:rPr>
              <a:t>Adaptive Policies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8BE77-03DF-0A44-930E-F044261B7B23}"/>
              </a:ext>
            </a:extLst>
          </p:cNvPr>
          <p:cNvSpPr txBox="1"/>
          <p:nvPr/>
        </p:nvSpPr>
        <p:spPr>
          <a:xfrm>
            <a:off x="6855417" y="3060915"/>
            <a:ext cx="487421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Configurations Comparison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best position for the </a:t>
            </a:r>
            <a:r>
              <a:rPr lang="en-US" dirty="0" err="1"/>
              <a:t>PoIs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is the most productive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tasks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the environment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the most suitable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3C4C5-9D04-B84C-A2F8-689806F6C9C2}"/>
              </a:ext>
            </a:extLst>
          </p:cNvPr>
          <p:cNvSpPr/>
          <p:nvPr/>
        </p:nvSpPr>
        <p:spPr>
          <a:xfrm>
            <a:off x="5508356" y="3688597"/>
            <a:ext cx="1201118" cy="844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130B7-C7AA-7E40-BD7E-300953093D33}"/>
              </a:ext>
            </a:extLst>
          </p:cNvPr>
          <p:cNvSpPr txBox="1"/>
          <p:nvPr/>
        </p:nvSpPr>
        <p:spPr>
          <a:xfrm>
            <a:off x="475271" y="2088772"/>
            <a:ext cx="1035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Essentially, all models are wrong, but some are useful.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11" y="0"/>
            <a:ext cx="406400" cy="4064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3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9"/>
    </mc:Choice>
    <mc:Fallback xmlns="">
      <p:transition spd="slow" advTm="1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24" objId="2"/>
        <p14:stopEvt time="13825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70" y="1372932"/>
            <a:ext cx="1713668" cy="251602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80070" y="3561727"/>
            <a:ext cx="2253226" cy="78323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73050" indent="-2730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Georgia" pitchFamily="18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26352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Georgia" pitchFamily="18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30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Georgia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1600" b="1" dirty="0" err="1"/>
              <a:t>Marjan</a:t>
            </a:r>
            <a:r>
              <a:rPr lang="en-US" sz="1600" b="1" dirty="0"/>
              <a:t> </a:t>
            </a:r>
            <a:r>
              <a:rPr lang="en-US" sz="1600" b="1" dirty="0" err="1"/>
              <a:t>Sirjani</a:t>
            </a:r>
            <a:endParaRPr lang="en-US" sz="1600" b="1" dirty="0"/>
          </a:p>
          <a:p>
            <a:pPr marL="0" indent="0">
              <a:buFont typeface="Georgia" pitchFamily="18" charset="0"/>
              <a:buNone/>
            </a:pPr>
            <a:r>
              <a:rPr lang="en-US" sz="1600" b="1" dirty="0"/>
              <a:t>MDH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350" y="1743391"/>
            <a:ext cx="1219200" cy="170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210" y="695225"/>
            <a:ext cx="2798713" cy="2096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5963" y="3592801"/>
            <a:ext cx="3289300" cy="246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6210" y="4741631"/>
            <a:ext cx="1314970" cy="13149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0033" y="3433242"/>
            <a:ext cx="2161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Stephan </a:t>
            </a:r>
            <a:r>
              <a:rPr lang="en-US" sz="1600" b="1" dirty="0" err="1"/>
              <a:t>Baumgart</a:t>
            </a:r>
            <a:endParaRPr lang="en-US" sz="1600" b="1" dirty="0"/>
          </a:p>
          <a:p>
            <a:r>
              <a:rPr lang="en-US" sz="1600" b="1" dirty="0" err="1"/>
              <a:t>MDH</a:t>
            </a:r>
            <a:r>
              <a:rPr lang="en-US" sz="1600" b="1" dirty="0"/>
              <a:t>, Volvo 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1303" y="2768212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/>
              <a:t>Torbjörn</a:t>
            </a:r>
            <a:r>
              <a:rPr lang="en-US" sz="1600" b="1"/>
              <a:t> Martinsson</a:t>
            </a:r>
          </a:p>
          <a:p>
            <a:r>
              <a:rPr lang="en-US" sz="1600" b="1"/>
              <a:t>Volvo 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023" y="4538941"/>
            <a:ext cx="1016000" cy="1358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60645" y="5897841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Ali </a:t>
            </a:r>
            <a:r>
              <a:rPr lang="en-US" sz="1600" b="1" dirty="0" err="1"/>
              <a:t>Jafari</a:t>
            </a:r>
            <a:endParaRPr lang="en-US" sz="1600" b="1" dirty="0"/>
          </a:p>
          <a:p>
            <a:r>
              <a:rPr lang="en-US" sz="1600" b="1" dirty="0"/>
              <a:t>RU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06" y="4590845"/>
            <a:ext cx="1433816" cy="1433816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582858" y="6097387"/>
            <a:ext cx="1958344" cy="7832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Giorgio </a:t>
            </a:r>
            <a:r>
              <a:rPr lang="en-US" sz="1600" b="1" dirty="0" err="1">
                <a:solidFill>
                  <a:schemeClr val="tx1"/>
                </a:solidFill>
                <a:latin typeface="+mn-lt"/>
                <a:cs typeface="+mn-cs"/>
              </a:rPr>
              <a:t>Forcina</a:t>
            </a:r>
            <a:endParaRPr lang="en-US" sz="16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 defTabSz="91440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MDH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59" y="4224207"/>
            <a:ext cx="1202938" cy="1637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3319" y="5882601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Ali Sedaghatbaf</a:t>
            </a:r>
          </a:p>
          <a:p>
            <a:r>
              <a:rPr lang="en-US" sz="1600" b="1" dirty="0" err="1"/>
              <a:t>MDH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069003" y="6056601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Jonn</a:t>
            </a:r>
            <a:r>
              <a:rPr lang="en-US" sz="1600" b="1" dirty="0"/>
              <a:t> Lantz </a:t>
            </a:r>
          </a:p>
          <a:p>
            <a:r>
              <a:rPr lang="en-US" sz="1600" b="1" dirty="0"/>
              <a:t>Volvo Cars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90173" y="3422661"/>
            <a:ext cx="241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Ehsan </a:t>
            </a:r>
            <a:r>
              <a:rPr lang="en-US" sz="1600" b="1" dirty="0" err="1"/>
              <a:t>Khamespanah</a:t>
            </a:r>
            <a:endParaRPr lang="en-US" sz="1600" b="1" dirty="0"/>
          </a:p>
          <a:p>
            <a:r>
              <a:rPr lang="en-US" sz="1600" b="1" dirty="0"/>
              <a:t>RU</a:t>
            </a: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0C67B4-B10D-6246-9128-C6E1504DC57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r="12206"/>
          <a:stretch/>
        </p:blipFill>
        <p:spPr>
          <a:xfrm>
            <a:off x="5807968" y="1626567"/>
            <a:ext cx="1885441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9"/>
    </mc:Choice>
    <mc:Fallback xmlns="">
      <p:transition spd="slow" advTm="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An Actor-based Design Platform for System of Systems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1800" b="1" dirty="0"/>
              <a:t>Authors: </a:t>
            </a:r>
            <a:r>
              <a:rPr lang="en-US" sz="1800" dirty="0" err="1"/>
              <a:t>Marjan</a:t>
            </a:r>
            <a:r>
              <a:rPr lang="en-US" sz="1800" dirty="0"/>
              <a:t> </a:t>
            </a:r>
            <a:r>
              <a:rPr lang="en-US" sz="1800" dirty="0" err="1"/>
              <a:t>Sirjani</a:t>
            </a:r>
            <a:r>
              <a:rPr lang="en-US" sz="1800" dirty="0"/>
              <a:t>, Giorgio </a:t>
            </a:r>
            <a:r>
              <a:rPr lang="en-US" sz="1800" dirty="0" err="1"/>
              <a:t>Forcina</a:t>
            </a:r>
            <a:r>
              <a:rPr lang="en-US" sz="1800" dirty="0"/>
              <a:t>, Ali </a:t>
            </a:r>
            <a:r>
              <a:rPr lang="en-US" sz="1800" dirty="0" err="1"/>
              <a:t>Jafari</a:t>
            </a:r>
            <a:r>
              <a:rPr lang="en-US" sz="1800" dirty="0"/>
              <a:t>, Stephan </a:t>
            </a:r>
            <a:r>
              <a:rPr lang="en-US" sz="1800" dirty="0" err="1"/>
              <a:t>Baumgart</a:t>
            </a:r>
            <a:r>
              <a:rPr lang="en-US" sz="1800" dirty="0"/>
              <a:t>, Ehsan </a:t>
            </a:r>
            <a:r>
              <a:rPr lang="en-US" sz="1800" dirty="0" err="1"/>
              <a:t>Khamespanah</a:t>
            </a:r>
            <a:r>
              <a:rPr lang="en-US" sz="1800" dirty="0"/>
              <a:t>, Ali Sedaghatbaf</a:t>
            </a:r>
            <a:endParaRPr lang="en-US" sz="1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94" y="4293096"/>
            <a:ext cx="8406053" cy="11254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"/>
    </mc:Choice>
    <mc:Fallback xmlns="">
      <p:transition spd="slow" advTm="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678517" y="1772816"/>
            <a:ext cx="8834967" cy="4551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This work is financed by: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188519"/>
            <a:ext cx="2589789" cy="724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57" y="4188519"/>
            <a:ext cx="3030598" cy="72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85" y="3476997"/>
            <a:ext cx="2143125" cy="21431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9478" y="3476997"/>
            <a:ext cx="11750668" cy="2143125"/>
            <a:chOff x="139478" y="3476997"/>
            <a:chExt cx="11750668" cy="21431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8" y="4188519"/>
              <a:ext cx="3054634" cy="7200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794" y="4184347"/>
              <a:ext cx="2589789" cy="72425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293" y="4188519"/>
              <a:ext cx="3030598" cy="7200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7021" y="3476997"/>
              <a:ext cx="2143125" cy="2143125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"/>
    </mc:Choice>
    <mc:Fallback xmlns="">
      <p:transition spd="slow" advTm="5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991544" y="489598"/>
            <a:ext cx="7138328" cy="1281670"/>
          </a:xfrm>
        </p:spPr>
        <p:txBody>
          <a:bodyPr/>
          <a:lstStyle/>
          <a:p>
            <a:r>
              <a:rPr lang="en-US" dirty="0"/>
              <a:t>Flow Management Systems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2</a:t>
            </a:fld>
            <a:endParaRPr lang="sv-SE" dirty="0"/>
          </a:p>
        </p:txBody>
      </p:sp>
      <p:grpSp>
        <p:nvGrpSpPr>
          <p:cNvPr id="6" name="Group 5"/>
          <p:cNvGrpSpPr/>
          <p:nvPr/>
        </p:nvGrpSpPr>
        <p:grpSpPr>
          <a:xfrm>
            <a:off x="1619130" y="1487576"/>
            <a:ext cx="4855707" cy="2219877"/>
            <a:chOff x="1619130" y="1487576"/>
            <a:chExt cx="4855707" cy="2219877"/>
          </a:xfrm>
        </p:grpSpPr>
        <p:grpSp>
          <p:nvGrpSpPr>
            <p:cNvPr id="3" name="Group 2"/>
            <p:cNvGrpSpPr/>
            <p:nvPr/>
          </p:nvGrpSpPr>
          <p:grpSpPr>
            <a:xfrm>
              <a:off x="1619130" y="1487576"/>
              <a:ext cx="4462476" cy="2219877"/>
              <a:chOff x="1619130" y="1487576"/>
              <a:chExt cx="4462476" cy="22198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1E2EED6-6F5E-4144-BD65-BF94CFAB4E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789" t="8502" r="16625"/>
              <a:stretch/>
            </p:blipFill>
            <p:spPr>
              <a:xfrm>
                <a:off x="1665628" y="1933952"/>
                <a:ext cx="2066253" cy="144343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24D97FB-B940-1F4B-A817-AB98D6FAC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3676"/>
              <a:stretch/>
            </p:blipFill>
            <p:spPr>
              <a:xfrm>
                <a:off x="3790133" y="2158838"/>
                <a:ext cx="2219464" cy="93698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F5DE79-FCE2-F04F-A190-6496EE43977D}"/>
                  </a:ext>
                </a:extLst>
              </p:cNvPr>
              <p:cNvSpPr/>
              <p:nvPr/>
            </p:nvSpPr>
            <p:spPr>
              <a:xfrm>
                <a:off x="1619130" y="1487576"/>
                <a:ext cx="4462476" cy="22198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B21848-7036-F748-8DA6-23A0FF02D77B}"/>
                </a:ext>
              </a:extLst>
            </p:cNvPr>
            <p:cNvSpPr txBox="1"/>
            <p:nvPr/>
          </p:nvSpPr>
          <p:spPr>
            <a:xfrm>
              <a:off x="2556777" y="1493918"/>
              <a:ext cx="3918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err="1"/>
                <a:t>Warehouse</a:t>
              </a:r>
              <a:r>
                <a:rPr lang="sv-SE" sz="1400" dirty="0"/>
                <a:t> Management System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31505" y="4043096"/>
            <a:ext cx="4450103" cy="2219877"/>
            <a:chOff x="1631505" y="4043096"/>
            <a:chExt cx="4450103" cy="22198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E88A16-0785-4A4C-9B7C-E22BD4E36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t="11148" r="32939" b="8368"/>
            <a:stretch/>
          </p:blipFill>
          <p:spPr>
            <a:xfrm>
              <a:off x="1678002" y="4556863"/>
              <a:ext cx="1739308" cy="13881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19EBE8-CADC-3B4A-BEAC-A0EB295C0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11043" y="4556865"/>
              <a:ext cx="2467881" cy="13881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BE042D-3EBC-284E-A966-78B50DBD6F4D}"/>
                </a:ext>
              </a:extLst>
            </p:cNvPr>
            <p:cNvSpPr/>
            <p:nvPr/>
          </p:nvSpPr>
          <p:spPr>
            <a:xfrm>
              <a:off x="1631505" y="4043096"/>
              <a:ext cx="4450103" cy="22198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497967-6E66-0D4E-B38C-0D7CCE397418}"/>
                </a:ext>
              </a:extLst>
            </p:cNvPr>
            <p:cNvSpPr txBox="1"/>
            <p:nvPr/>
          </p:nvSpPr>
          <p:spPr>
            <a:xfrm>
              <a:off x="1869856" y="4047901"/>
              <a:ext cx="3922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Transporting Shuttles in a Closed Environment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35427" y="1487576"/>
            <a:ext cx="4450103" cy="2219877"/>
            <a:chOff x="6135427" y="1487576"/>
            <a:chExt cx="4450103" cy="22198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E1309A-BC13-3840-891D-FA87EF50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447" t="3467" r="4321" b="2116"/>
            <a:stretch/>
          </p:blipFill>
          <p:spPr>
            <a:xfrm>
              <a:off x="8241845" y="1922669"/>
              <a:ext cx="2285332" cy="13128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EE30ED-C9A4-1841-9671-30AE9A9AD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573"/>
            <a:stretch/>
          </p:blipFill>
          <p:spPr>
            <a:xfrm>
              <a:off x="6225621" y="1945021"/>
              <a:ext cx="1995074" cy="12221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37BF39-C738-8E4B-A0E8-2AA711805C33}"/>
                </a:ext>
              </a:extLst>
            </p:cNvPr>
            <p:cNvSpPr txBox="1"/>
            <p:nvPr/>
          </p:nvSpPr>
          <p:spPr>
            <a:xfrm>
              <a:off x="7089134" y="1487576"/>
              <a:ext cx="254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Public </a:t>
              </a:r>
              <a:r>
                <a:rPr lang="en-US" sz="1400" dirty="0"/>
                <a:t>Transportation</a:t>
              </a:r>
              <a:r>
                <a:rPr lang="sv-SE" sz="1400" dirty="0"/>
                <a:t> System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6F9D390-1DCF-B849-B012-D8462756824D}"/>
                </a:ext>
              </a:extLst>
            </p:cNvPr>
            <p:cNvSpPr/>
            <p:nvPr/>
          </p:nvSpPr>
          <p:spPr>
            <a:xfrm>
              <a:off x="6135427" y="1487576"/>
              <a:ext cx="4450103" cy="22198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15979" y="4043095"/>
            <a:ext cx="4450103" cy="2219877"/>
            <a:chOff x="6115979" y="4043095"/>
            <a:chExt cx="4450103" cy="2219877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6B3C1768-27CF-994A-B3B3-67BF055F7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4703" t="11542" b="1040"/>
            <a:stretch/>
          </p:blipFill>
          <p:spPr>
            <a:xfrm>
              <a:off x="8361787" y="4593939"/>
              <a:ext cx="2061671" cy="11967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8C817A-7067-6A47-A1F4-948EE3BB1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7526" b="21835"/>
            <a:stretch/>
          </p:blipFill>
          <p:spPr>
            <a:xfrm>
              <a:off x="6175337" y="4556863"/>
              <a:ext cx="2127088" cy="13408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6B7423-F73B-DD4E-9A8B-49A330A48FB3}"/>
                </a:ext>
              </a:extLst>
            </p:cNvPr>
            <p:cNvSpPr txBox="1"/>
            <p:nvPr/>
          </p:nvSpPr>
          <p:spPr>
            <a:xfrm>
              <a:off x="7076099" y="4121700"/>
              <a:ext cx="2529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Airport and </a:t>
              </a:r>
              <a:r>
                <a:rPr lang="sv-SE" sz="1400" dirty="0" err="1"/>
                <a:t>Airspace</a:t>
              </a:r>
              <a:r>
                <a:rPr lang="sv-SE" sz="1400" dirty="0"/>
                <a:t> Systems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C8168B-F373-5F46-ABF9-E6BBE63CEC93}"/>
                </a:ext>
              </a:extLst>
            </p:cNvPr>
            <p:cNvSpPr/>
            <p:nvPr/>
          </p:nvSpPr>
          <p:spPr>
            <a:xfrm>
              <a:off x="6115979" y="4043095"/>
              <a:ext cx="4450103" cy="22198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336" y="78801"/>
            <a:ext cx="406400" cy="4064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4"/>
    </mc:Choice>
    <mc:Fallback xmlns="">
      <p:transition spd="slow" advTm="1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2"/>
        <p14:pauseEvt time="9852" objId="2"/>
        <p14:seekEvt time="9852" objId="2" seek="9814"/>
        <p14:resumeEvt time="10071" objId="2"/>
        <p14:stopEvt time="1057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08168" y="908720"/>
            <a:ext cx="4098326" cy="3292175"/>
            <a:chOff x="7608168" y="908720"/>
            <a:chExt cx="4098326" cy="32921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168" y="908720"/>
              <a:ext cx="4098326" cy="28832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84391" y="3800785"/>
              <a:ext cx="19127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Performance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8419" y="1883283"/>
            <a:ext cx="3874519" cy="2978426"/>
            <a:chOff x="708419" y="1883283"/>
            <a:chExt cx="3874519" cy="2978426"/>
          </a:xfrm>
        </p:grpSpPr>
        <p:sp>
          <p:nvSpPr>
            <p:cNvPr id="5" name="TextBox 4"/>
            <p:cNvSpPr txBox="1"/>
            <p:nvPr/>
          </p:nvSpPr>
          <p:spPr>
            <a:xfrm>
              <a:off x="1847528" y="4461599"/>
              <a:ext cx="9973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Safety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19" y="1883283"/>
              <a:ext cx="3874519" cy="257831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287688" y="4139175"/>
            <a:ext cx="5130600" cy="2264576"/>
            <a:chOff x="3287688" y="4139175"/>
            <a:chExt cx="5130600" cy="22645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041" y="4139175"/>
              <a:ext cx="3369247" cy="226457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287688" y="5882048"/>
              <a:ext cx="16578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Adaptation</a:t>
              </a:r>
            </a:p>
          </p:txBody>
        </p:sp>
      </p:grp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336" y="0"/>
            <a:ext cx="406400" cy="4064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9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3"/>
    </mc:Choice>
    <mc:Fallback xmlns="">
      <p:transition spd="slow" advTm="15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13"/>
        <p14:stopEvt time="13067" objId="1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82744" y="476672"/>
            <a:ext cx="9065784" cy="1281670"/>
          </a:xfrm>
        </p:spPr>
        <p:txBody>
          <a:bodyPr/>
          <a:lstStyle/>
          <a:p>
            <a:r>
              <a:rPr lang="en-US" dirty="0">
                <a:latin typeface="Arial"/>
              </a:rPr>
              <a:t>Common Flow Pattern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FEDC427-CFBD-0644-A182-B6EEB969F280}"/>
              </a:ext>
            </a:extLst>
          </p:cNvPr>
          <p:cNvSpPr txBox="1">
            <a:spLocks/>
          </p:cNvSpPr>
          <p:nvPr/>
        </p:nvSpPr>
        <p:spPr>
          <a:xfrm>
            <a:off x="9354195" y="1712508"/>
            <a:ext cx="2701986" cy="36365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sv-SE" sz="2400" dirty="0">
                <a:solidFill>
                  <a:schemeClr val="accent1"/>
                </a:solidFill>
              </a:rPr>
              <a:t>Points </a:t>
            </a:r>
            <a:r>
              <a:rPr lang="sv-SE" sz="2400" dirty="0" err="1">
                <a:solidFill>
                  <a:schemeClr val="accent1"/>
                </a:solidFill>
              </a:rPr>
              <a:t>of</a:t>
            </a:r>
            <a:r>
              <a:rPr lang="sv-SE" sz="2400" dirty="0">
                <a:solidFill>
                  <a:schemeClr val="accent1"/>
                </a:solidFill>
              </a:rPr>
              <a:t> </a:t>
            </a:r>
            <a:r>
              <a:rPr lang="sv-SE" sz="2400" dirty="0" err="1">
                <a:solidFill>
                  <a:schemeClr val="accent1"/>
                </a:solidFill>
              </a:rPr>
              <a:t>Interest</a:t>
            </a:r>
            <a:endParaRPr lang="sv-SE" sz="2400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loading</a:t>
            </a:r>
            <a:r>
              <a:rPr lang="sv-SE" dirty="0"/>
              <a:t> stations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wheel</a:t>
            </a:r>
            <a:r>
              <a:rPr lang="sv-SE" dirty="0"/>
              <a:t> </a:t>
            </a:r>
            <a:r>
              <a:rPr lang="sv-SE" dirty="0" err="1"/>
              <a:t>loader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airport</a:t>
            </a:r>
            <a:r>
              <a:rPr lang="sv-SE" dirty="0"/>
              <a:t> </a:t>
            </a:r>
            <a:r>
              <a:rPr lang="sv-SE" dirty="0" err="1"/>
              <a:t>runways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metro stops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parking</a:t>
            </a:r>
            <a:r>
              <a:rPr lang="sv-SE" dirty="0"/>
              <a:t> stations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fuel</a:t>
            </a:r>
            <a:r>
              <a:rPr lang="sv-SE" dirty="0"/>
              <a:t> stations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…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048C518-F1C0-2741-96C7-7C0CA12FDCC5}"/>
              </a:ext>
            </a:extLst>
          </p:cNvPr>
          <p:cNvSpPr txBox="1">
            <a:spLocks/>
          </p:cNvSpPr>
          <p:nvPr/>
        </p:nvSpPr>
        <p:spPr>
          <a:xfrm>
            <a:off x="95034" y="1712510"/>
            <a:ext cx="2700909" cy="36365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sv-SE" sz="2400" dirty="0">
                <a:solidFill>
                  <a:schemeClr val="accent1"/>
                </a:solidFill>
              </a:rPr>
              <a:t>Machines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robots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haulers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airplanes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trains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buses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shuttles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…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E8B909D-F319-0742-941A-BE06D7853BD7}"/>
              </a:ext>
            </a:extLst>
          </p:cNvPr>
          <p:cNvSpPr txBox="1">
            <a:spLocks/>
          </p:cNvSpPr>
          <p:nvPr/>
        </p:nvSpPr>
        <p:spPr>
          <a:xfrm>
            <a:off x="6235323" y="1712508"/>
            <a:ext cx="2700694" cy="36365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sv-SE" sz="2400" dirty="0">
                <a:solidFill>
                  <a:schemeClr val="accent1"/>
                </a:solidFill>
              </a:rPr>
              <a:t>Assets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packages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stones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passengers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animals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letters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…</a:t>
            </a:r>
          </a:p>
        </p:txBody>
      </p:sp>
      <p:sp>
        <p:nvSpPr>
          <p:cNvPr id="17" name="Notched Right Arrow 16">
            <a:extLst>
              <a:ext uri="{FF2B5EF4-FFF2-40B4-BE49-F238E27FC236}">
                <a16:creationId xmlns:a16="http://schemas.microsoft.com/office/drawing/2014/main" id="{8E0730B1-7807-EF4F-9286-E18DB79B7D17}"/>
              </a:ext>
            </a:extLst>
          </p:cNvPr>
          <p:cNvSpPr/>
          <p:nvPr/>
        </p:nvSpPr>
        <p:spPr>
          <a:xfrm>
            <a:off x="1573078" y="5448931"/>
            <a:ext cx="2533973" cy="7357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MOVING</a:t>
            </a:r>
          </a:p>
        </p:txBody>
      </p:sp>
      <p:sp>
        <p:nvSpPr>
          <p:cNvPr id="18" name="Notched Right Arrow 17">
            <a:extLst>
              <a:ext uri="{FF2B5EF4-FFF2-40B4-BE49-F238E27FC236}">
                <a16:creationId xmlns:a16="http://schemas.microsoft.com/office/drawing/2014/main" id="{0B7AF9B9-4FC6-5D49-8D92-292D782E8A5E}"/>
              </a:ext>
            </a:extLst>
          </p:cNvPr>
          <p:cNvSpPr/>
          <p:nvPr/>
        </p:nvSpPr>
        <p:spPr>
          <a:xfrm>
            <a:off x="4732150" y="5448931"/>
            <a:ext cx="2533973" cy="7357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TRANSPORTING</a:t>
            </a:r>
          </a:p>
        </p:txBody>
      </p:sp>
      <p:sp>
        <p:nvSpPr>
          <p:cNvPr id="19" name="Notched Right Arrow 18">
            <a:extLst>
              <a:ext uri="{FF2B5EF4-FFF2-40B4-BE49-F238E27FC236}">
                <a16:creationId xmlns:a16="http://schemas.microsoft.com/office/drawing/2014/main" id="{FEEBF418-050F-B344-8891-835844C75AFE}"/>
              </a:ext>
            </a:extLst>
          </p:cNvPr>
          <p:cNvSpPr/>
          <p:nvPr/>
        </p:nvSpPr>
        <p:spPr>
          <a:xfrm>
            <a:off x="7891222" y="5448931"/>
            <a:ext cx="2533973" cy="7357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BETWEEN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048C518-F1C0-2741-96C7-7C0CA12FDCC5}"/>
              </a:ext>
            </a:extLst>
          </p:cNvPr>
          <p:cNvSpPr txBox="1">
            <a:spLocks/>
          </p:cNvSpPr>
          <p:nvPr/>
        </p:nvSpPr>
        <p:spPr>
          <a:xfrm>
            <a:off x="3165178" y="1712510"/>
            <a:ext cx="2700909" cy="36365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sv-SE" sz="2400" dirty="0">
                <a:solidFill>
                  <a:schemeClr val="accent1"/>
                </a:solidFill>
              </a:rPr>
              <a:t>Environments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warehouse aisles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urban roards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airport tracks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metro tunnels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airspace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quarry roads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…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34" y="70272"/>
            <a:ext cx="406400" cy="406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3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3"/>
    </mc:Choice>
    <mc:Fallback xmlns="">
      <p:transition spd="slow" advTm="1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  <p:extLst>
    <p:ext uri="{E180D4A7-C9FB-4DFB-919C-405C955672EB}">
      <p14:showEvtLst xmlns:p14="http://schemas.microsoft.com/office/powerpoint/2010/main">
        <p14:playEvt time="547" objId="3"/>
        <p14:stopEvt time="14488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AdaptiveFlow</a:t>
            </a:r>
            <a:r>
              <a:rPr lang="en-US" dirty="0"/>
              <a:t> Framework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747" y="1380856"/>
            <a:ext cx="2609633" cy="1556796"/>
            <a:chOff x="139747" y="1380856"/>
            <a:chExt cx="2609633" cy="15567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74CEDF"/>
                </a:clrFrom>
                <a:clrTo>
                  <a:srgbClr val="74CED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27" y="1606488"/>
              <a:ext cx="1994753" cy="133116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9747" y="1380856"/>
              <a:ext cx="20196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Adaptation Policies</a:t>
              </a:r>
            </a:p>
            <a:p>
              <a:r>
                <a:rPr lang="en-US" sz="1400" b="1" dirty="0"/>
                <a:t>Topology</a:t>
              </a:r>
            </a:p>
            <a:p>
              <a:r>
                <a:rPr lang="en-US" sz="1400" b="1" dirty="0" err="1"/>
                <a:t>Env</a:t>
              </a:r>
              <a:r>
                <a:rPr lang="en-US" sz="1400" b="1" dirty="0"/>
                <a:t>.</a:t>
              </a:r>
            </a:p>
            <a:p>
              <a:r>
                <a:rPr lang="en-US" sz="1400" b="1" dirty="0" err="1"/>
                <a:t>Cnfg</a:t>
              </a:r>
              <a:r>
                <a:rPr lang="en-US" sz="1400" b="1" dirty="0"/>
                <a:t>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6920" y="2741579"/>
            <a:ext cx="3692827" cy="3643439"/>
            <a:chOff x="696920" y="2741579"/>
            <a:chExt cx="3692827" cy="3643439"/>
          </a:xfrm>
        </p:grpSpPr>
        <p:sp>
          <p:nvSpPr>
            <p:cNvPr id="28" name="TextBox 27"/>
            <p:cNvSpPr txBox="1"/>
            <p:nvPr/>
          </p:nvSpPr>
          <p:spPr>
            <a:xfrm>
              <a:off x="2656269" y="4637304"/>
              <a:ext cx="1733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More experiments?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96920" y="2741579"/>
              <a:ext cx="3146445" cy="3643439"/>
              <a:chOff x="696920" y="2741579"/>
              <a:chExt cx="3146445" cy="36434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18674" y="2741579"/>
                <a:ext cx="1082021" cy="1655770"/>
                <a:chOff x="1088027" y="2479731"/>
                <a:chExt cx="1082021" cy="1655770"/>
              </a:xfrm>
            </p:grpSpPr>
            <p:sp>
              <p:nvSpPr>
                <p:cNvPr id="29" name="Curved Left Arrow 28"/>
                <p:cNvSpPr/>
                <p:nvPr/>
              </p:nvSpPr>
              <p:spPr>
                <a:xfrm rot="10800000">
                  <a:off x="1549743" y="2773182"/>
                  <a:ext cx="620305" cy="1254958"/>
                </a:xfrm>
                <a:prstGeom prst="curved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rot="16200000">
                  <a:off x="414031" y="3153727"/>
                  <a:ext cx="16557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Change input</a:t>
                  </a: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20" y="5278537"/>
                <a:ext cx="1106481" cy="1106481"/>
              </a:xfrm>
              <a:prstGeom prst="rect">
                <a:avLst/>
              </a:prstGeom>
            </p:spPr>
          </p:pic>
          <p:sp>
            <p:nvSpPr>
              <p:cNvPr id="34" name="Left Arrow 33"/>
              <p:cNvSpPr/>
              <p:nvPr/>
            </p:nvSpPr>
            <p:spPr>
              <a:xfrm rot="19288649">
                <a:off x="1431065" y="4849372"/>
                <a:ext cx="853519" cy="256463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109887" y="4441969"/>
                <a:ext cx="17334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No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879209" y="4066359"/>
                <a:ext cx="17334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Yes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2332311" y="3634173"/>
            <a:ext cx="3425669" cy="970945"/>
            <a:chOff x="2332311" y="3634173"/>
            <a:chExt cx="3425669" cy="970945"/>
          </a:xfrm>
        </p:grpSpPr>
        <p:sp>
          <p:nvSpPr>
            <p:cNvPr id="26" name="Left Arrow 25"/>
            <p:cNvSpPr/>
            <p:nvPr/>
          </p:nvSpPr>
          <p:spPr>
            <a:xfrm>
              <a:off x="4034814" y="4146509"/>
              <a:ext cx="1440574" cy="23426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11" y="3634173"/>
              <a:ext cx="1467421" cy="97094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024502" y="3841303"/>
              <a:ext cx="17334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Record results</a:t>
              </a:r>
            </a:p>
          </p:txBody>
        </p:sp>
      </p:grpSp>
      <p:pic>
        <p:nvPicPr>
          <p:cNvPr id="41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976" y="-1736"/>
            <a:ext cx="406400" cy="406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4312" y="1615636"/>
            <a:ext cx="4790446" cy="1207332"/>
            <a:chOff x="2774312" y="1615636"/>
            <a:chExt cx="4790446" cy="1207332"/>
          </a:xfrm>
        </p:grpSpPr>
        <p:grpSp>
          <p:nvGrpSpPr>
            <p:cNvPr id="37" name="Group 36"/>
            <p:cNvGrpSpPr/>
            <p:nvPr/>
          </p:nvGrpSpPr>
          <p:grpSpPr>
            <a:xfrm>
              <a:off x="2774312" y="1615636"/>
              <a:ext cx="4790446" cy="1207332"/>
              <a:chOff x="1292706" y="1615425"/>
              <a:chExt cx="4790446" cy="120733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492318" y="1615425"/>
                <a:ext cx="2590834" cy="1207332"/>
                <a:chOff x="2102984" y="1779674"/>
                <a:chExt cx="2590834" cy="1207332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2102984" y="1779674"/>
                  <a:ext cx="25908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Timed Rebeca model</a:t>
                  </a:r>
                </a:p>
              </p:txBody>
            </p:sp>
            <p:sp>
              <p:nvSpPr>
                <p:cNvPr id="21" name="Vertical Scroll 20"/>
                <p:cNvSpPr/>
                <p:nvPr/>
              </p:nvSpPr>
              <p:spPr>
                <a:xfrm>
                  <a:off x="2198238" y="2152409"/>
                  <a:ext cx="1241110" cy="834597"/>
                </a:xfrm>
                <a:prstGeom prst="verticalScroll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</p:grpSp>
          <p:sp>
            <p:nvSpPr>
              <p:cNvPr id="32" name="Right Arrow 31"/>
              <p:cNvSpPr/>
              <p:nvPr/>
            </p:nvSpPr>
            <p:spPr>
              <a:xfrm>
                <a:off x="1292706" y="2297467"/>
                <a:ext cx="2130426" cy="23586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809009" y="1989231"/>
              <a:ext cx="2154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Model generation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91944" y="3746344"/>
            <a:ext cx="4487941" cy="1415776"/>
            <a:chOff x="5663952" y="3761051"/>
            <a:chExt cx="4487941" cy="141577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D54C1E0-9886-B946-B7A3-F16D03130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63952" y="3761051"/>
              <a:ext cx="1888040" cy="141577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44" name="Left Arrow 43"/>
            <p:cNvSpPr/>
            <p:nvPr/>
          </p:nvSpPr>
          <p:spPr>
            <a:xfrm>
              <a:off x="7665659" y="4146509"/>
              <a:ext cx="2246765" cy="25084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22200" y="3841303"/>
              <a:ext cx="25296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Performance Evaluation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79301" y="1124076"/>
            <a:ext cx="6115652" cy="4219647"/>
            <a:chOff x="6479301" y="1124076"/>
            <a:chExt cx="6115652" cy="4219647"/>
          </a:xfrm>
        </p:grpSpPr>
        <p:sp>
          <p:nvSpPr>
            <p:cNvPr id="20" name="TextBox 19"/>
            <p:cNvSpPr txBox="1"/>
            <p:nvPr/>
          </p:nvSpPr>
          <p:spPr>
            <a:xfrm>
              <a:off x="6479301" y="1988840"/>
              <a:ext cx="2881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Safety verification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528048" y="1124076"/>
              <a:ext cx="6066905" cy="4219647"/>
              <a:chOff x="5102976" y="1269880"/>
              <a:chExt cx="6066905" cy="4219647"/>
            </a:xfrm>
          </p:grpSpPr>
          <p:sp>
            <p:nvSpPr>
              <p:cNvPr id="22" name="Right Arrow 21"/>
              <p:cNvSpPr/>
              <p:nvPr/>
            </p:nvSpPr>
            <p:spPr>
              <a:xfrm>
                <a:off x="5102976" y="2461954"/>
                <a:ext cx="3093332" cy="19614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056108" y="1269880"/>
                <a:ext cx="31137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State space</a:t>
                </a:r>
              </a:p>
              <a:p>
                <a:r>
                  <a:rPr lang="en-US" sz="1400" b="1" dirty="0"/>
                  <a:t>(Timed Transition System)</a:t>
                </a: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7895" y="1784264"/>
                <a:ext cx="2617611" cy="3705263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053" y="1513305"/>
              <a:ext cx="1113880" cy="744231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6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1"/>
    </mc:Choice>
    <mc:Fallback xmlns="">
      <p:transition spd="slow" advTm="2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8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4" objId="41"/>
        <p14:stopEvt time="22251" objId="4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95400" y="1730374"/>
            <a:ext cx="6912768" cy="455178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860000"/>
              </a:buClr>
              <a:buSzPct val="110000"/>
              <a:buFont typeface="Wingdings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Rebeca: 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active o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 l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nguage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860000"/>
              </a:buClr>
              <a:buSzPct val="11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Hewitt actors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Concurrent reactive objects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Java-like syntax</a:t>
            </a:r>
          </a:p>
          <a:p>
            <a:pPr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Communication: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Asynchronous message passing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explicit receive</a:t>
            </a:r>
          </a:p>
          <a:p>
            <a:pPr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Computation: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Take a message from top of the queue and execute it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Event-driven</a:t>
            </a:r>
          </a:p>
          <a:p>
            <a:pPr>
              <a:buClr>
                <a:srgbClr val="860000"/>
              </a:buClr>
              <a:buFont typeface="Wingdings" pitchFamily="2" charset="2"/>
              <a:buChar char="§"/>
            </a:pPr>
            <a:r>
              <a:rPr lang="sv-SE" sz="2200" b="1" dirty="0">
                <a:latin typeface="Arial" panose="020B0604020202020204" pitchFamily="34" charset="0"/>
                <a:cs typeface="Arial" panose="020B0604020202020204" pitchFamily="34" charset="0"/>
              </a:rPr>
              <a:t>Timed Rebeca (TRebeca)</a:t>
            </a:r>
            <a:r>
              <a:rPr lang="sv-SE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An extension of Rebeca with timing primitives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Rebeca: The Modeling Language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28" y="0"/>
            <a:ext cx="406400" cy="406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340768"/>
            <a:ext cx="4795559" cy="308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3"/>
    </mc:Choice>
    <mc:Fallback xmlns="">
      <p:transition spd="slow" advTm="2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6"/>
        <p14:stopEvt time="1958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Rebeca: Tool Support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646339" y="2861442"/>
            <a:ext cx="1944216" cy="681037"/>
          </a:xfrm>
          <a:prstGeom prst="wedgeEllipseCallou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Project editor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75520" y="5668202"/>
            <a:ext cx="3935288" cy="65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 lang="sv-SE" sz="3600" b="1" u="none" kern="1200" noProof="0" dirty="0">
                <a:solidFill>
                  <a:schemeClr val="tx1"/>
                </a:solidFill>
                <a:latin typeface="+mj-lt"/>
                <a:ea typeface="+mj-ea"/>
                <a:cs typeface="Arial"/>
                <a:sym typeface="Gill Sans" charset="0"/>
              </a:defRPr>
            </a:lvl1pPr>
          </a:lstStyle>
          <a:p>
            <a:r>
              <a:rPr lang="en-US" sz="2000">
                <a:solidFill>
                  <a:srgbClr val="002060"/>
                </a:solidFill>
                <a:hlinkClick r:id="rId6"/>
              </a:rPr>
              <a:t>http://www.rebeca-lang.org</a:t>
            </a:r>
            <a:r>
              <a:rPr lang="en-US" sz="2000">
                <a:hlinkClick r:id="rId6"/>
              </a:rPr>
              <a:t>/</a:t>
            </a: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C65E4-ABC3-DC47-8D2C-9BEFEB9D9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268760"/>
            <a:ext cx="7135517" cy="4029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3582839"/>
            <a:ext cx="3143211" cy="2100110"/>
          </a:xfrm>
          <a:prstGeom prst="rect">
            <a:avLst/>
          </a:prstGeom>
        </p:spPr>
      </p:pic>
      <p:pic>
        <p:nvPicPr>
          <p:cNvPr id="9" name="Picture 4" descr="http://www.rebeca-lang.org/wiki/pub/images/Tools/afr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70" y="3192963"/>
            <a:ext cx="4334913" cy="31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7883684" y="3780707"/>
            <a:ext cx="2539953" cy="563549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and Property editor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968239" y="5251581"/>
            <a:ext cx="2677674" cy="743182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checking result view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497" y="30221"/>
            <a:ext cx="406400" cy="4064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4"/>
    </mc:Choice>
    <mc:Fallback xmlns="">
      <p:transition spd="slow" advTm="2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2"/>
        <p14:stopEvt time="20219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84939" y="482059"/>
            <a:ext cx="7760733" cy="1281670"/>
          </a:xfrm>
        </p:spPr>
        <p:txBody>
          <a:bodyPr/>
          <a:lstStyle/>
          <a:p>
            <a:r>
              <a:rPr lang="en-US" dirty="0">
                <a:latin typeface="Arial"/>
                <a:sym typeface="Arial" charset="0"/>
              </a:rPr>
              <a:t>Actor Templates in </a:t>
            </a:r>
            <a:r>
              <a:rPr lang="en-US" dirty="0" err="1">
                <a:latin typeface="Arial"/>
                <a:sym typeface="Arial" charset="0"/>
              </a:rPr>
              <a:t>AdaptiveFlow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5" name="Picture 4" descr="AirplaneVortex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921968"/>
            <a:ext cx="3467163" cy="2819400"/>
          </a:xfrm>
          <a:prstGeom prst="rect">
            <a:avLst/>
          </a:prstGeom>
        </p:spPr>
      </p:pic>
      <p:pic>
        <p:nvPicPr>
          <p:cNvPr id="8" name="Picture 7" descr="AirplaneVortex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70" y="1041648"/>
            <a:ext cx="3467163" cy="2819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43560" y="5375311"/>
            <a:ext cx="228600" cy="24130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778755" y="4682956"/>
            <a:ext cx="770193" cy="663678"/>
          </a:xfrm>
          <a:custGeom>
            <a:avLst/>
            <a:gdLst>
              <a:gd name="connsiteX0" fmla="*/ 770193 w 770193"/>
              <a:gd name="connsiteY0" fmla="*/ 0 h 663678"/>
              <a:gd name="connsiteX1" fmla="*/ 352322 w 770193"/>
              <a:gd name="connsiteY1" fmla="*/ 131097 h 663678"/>
              <a:gd name="connsiteX2" fmla="*/ 139290 w 770193"/>
              <a:gd name="connsiteY2" fmla="*/ 360516 h 663678"/>
              <a:gd name="connsiteX3" fmla="*/ 0 w 770193"/>
              <a:gd name="connsiteY3" fmla="*/ 663678 h 663678"/>
              <a:gd name="connsiteX4" fmla="*/ 0 w 770193"/>
              <a:gd name="connsiteY4" fmla="*/ 663678 h 66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193" h="663678">
                <a:moveTo>
                  <a:pt x="770193" y="0"/>
                </a:moveTo>
                <a:cubicBezTo>
                  <a:pt x="613833" y="35505"/>
                  <a:pt x="457473" y="71011"/>
                  <a:pt x="352322" y="131097"/>
                </a:cubicBezTo>
                <a:cubicBezTo>
                  <a:pt x="247171" y="191183"/>
                  <a:pt x="198010" y="271753"/>
                  <a:pt x="139290" y="360516"/>
                </a:cubicBezTo>
                <a:cubicBezTo>
                  <a:pt x="80570" y="449279"/>
                  <a:pt x="0" y="663678"/>
                  <a:pt x="0" y="663678"/>
                </a:cubicBezTo>
                <a:lnTo>
                  <a:pt x="0" y="663678"/>
                </a:lnTo>
              </a:path>
            </a:pathLst>
          </a:custGeom>
          <a:ln w="38100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flipV="1">
            <a:off x="8775480" y="5613743"/>
            <a:ext cx="770193" cy="663678"/>
          </a:xfrm>
          <a:custGeom>
            <a:avLst/>
            <a:gdLst>
              <a:gd name="connsiteX0" fmla="*/ 770193 w 770193"/>
              <a:gd name="connsiteY0" fmla="*/ 0 h 663678"/>
              <a:gd name="connsiteX1" fmla="*/ 352322 w 770193"/>
              <a:gd name="connsiteY1" fmla="*/ 131097 h 663678"/>
              <a:gd name="connsiteX2" fmla="*/ 139290 w 770193"/>
              <a:gd name="connsiteY2" fmla="*/ 360516 h 663678"/>
              <a:gd name="connsiteX3" fmla="*/ 0 w 770193"/>
              <a:gd name="connsiteY3" fmla="*/ 663678 h 663678"/>
              <a:gd name="connsiteX4" fmla="*/ 0 w 770193"/>
              <a:gd name="connsiteY4" fmla="*/ 663678 h 66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193" h="663678">
                <a:moveTo>
                  <a:pt x="770193" y="0"/>
                </a:moveTo>
                <a:cubicBezTo>
                  <a:pt x="613833" y="35505"/>
                  <a:pt x="457473" y="71011"/>
                  <a:pt x="352322" y="131097"/>
                </a:cubicBezTo>
                <a:cubicBezTo>
                  <a:pt x="247171" y="191183"/>
                  <a:pt x="198010" y="271753"/>
                  <a:pt x="139290" y="360516"/>
                </a:cubicBezTo>
                <a:cubicBezTo>
                  <a:pt x="80570" y="449279"/>
                  <a:pt x="0" y="663678"/>
                  <a:pt x="0" y="663678"/>
                </a:cubicBezTo>
                <a:lnTo>
                  <a:pt x="0" y="663678"/>
                </a:lnTo>
              </a:path>
            </a:pathLst>
          </a:custGeom>
          <a:ln w="38100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02986" y="1938331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35993" y="1938331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04359" y="2179974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537366" y="2179974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64305" y="1939704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997312" y="1939704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65678" y="2181347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998685" y="2181347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04359" y="1452298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37366" y="1452298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5732" y="1693941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538739" y="1693941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65678" y="1453671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98685" y="1453671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000058" y="1695314"/>
            <a:ext cx="228600" cy="241300"/>
          </a:xfrm>
          <a:prstGeom prst="rect">
            <a:avLst/>
          </a:prstGeom>
          <a:noFill/>
          <a:ln w="38100" cmpd="sng">
            <a:solidFill>
              <a:schemeClr val="bg1">
                <a:alpha val="58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767051" y="1695314"/>
            <a:ext cx="228600" cy="24130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endCxn id="27" idx="0"/>
          </p:cNvCxnSpPr>
          <p:nvPr/>
        </p:nvCxnSpPr>
        <p:spPr>
          <a:xfrm>
            <a:off x="8873059" y="1334600"/>
            <a:ext cx="8293" cy="360715"/>
          </a:xfrm>
          <a:prstGeom prst="line">
            <a:avLst/>
          </a:prstGeom>
          <a:ln w="38100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9176486" y="1638027"/>
            <a:ext cx="8293" cy="360715"/>
          </a:xfrm>
          <a:prstGeom prst="line">
            <a:avLst/>
          </a:prstGeom>
          <a:ln w="38100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8580616" y="1646265"/>
            <a:ext cx="8293" cy="360715"/>
          </a:xfrm>
          <a:prstGeom prst="line">
            <a:avLst/>
          </a:prstGeom>
          <a:ln w="38100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881297" y="1912622"/>
            <a:ext cx="8293" cy="360715"/>
          </a:xfrm>
          <a:prstGeom prst="line">
            <a:avLst/>
          </a:prstGeom>
          <a:ln w="38100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91775" y="806441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Eulerian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81319" y="3819059"/>
            <a:ext cx="1981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Lagrangian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67F5CFC-F7F8-C74B-9A7E-01E0D9EFD16E}"/>
              </a:ext>
            </a:extLst>
          </p:cNvPr>
          <p:cNvSpPr txBox="1">
            <a:spLocks/>
          </p:cNvSpPr>
          <p:nvPr/>
        </p:nvSpPr>
        <p:spPr>
          <a:xfrm>
            <a:off x="986790" y="1734686"/>
            <a:ext cx="77724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73050" indent="-2730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Georgia" pitchFamily="18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26352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Georgia" pitchFamily="18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30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Georgia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Eulerian:  </a:t>
            </a:r>
          </a:p>
          <a:p>
            <a:pPr lvl="1"/>
            <a:r>
              <a:rPr lang="en-US" sz="2000" dirty="0"/>
              <a:t>segments as actors</a:t>
            </a:r>
          </a:p>
          <a:p>
            <a:pPr lvl="1"/>
            <a:r>
              <a:rPr lang="en-US" sz="2000" dirty="0"/>
              <a:t>moving objects as messages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Lagrangian</a:t>
            </a:r>
            <a:r>
              <a:rPr lang="en-US" sz="2400" dirty="0"/>
              <a:t>: </a:t>
            </a:r>
          </a:p>
          <a:p>
            <a:pPr lvl="1"/>
            <a:r>
              <a:rPr lang="en-US" sz="2000" dirty="0"/>
              <a:t>moving objects as  actors</a:t>
            </a:r>
          </a:p>
          <a:p>
            <a:pPr lvl="2"/>
            <a:r>
              <a:rPr lang="en-US" sz="1800" dirty="0"/>
              <a:t>actors have some global view </a:t>
            </a:r>
          </a:p>
          <a:p>
            <a:pPr lvl="2"/>
            <a:r>
              <a:rPr lang="en-US" sz="1800" dirty="0"/>
              <a:t>helping in autonomous decision making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36" y="27039"/>
            <a:ext cx="406400" cy="406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3"/>
    </mc:Choice>
    <mc:Fallback xmlns="">
      <p:transition spd="slow" advTm="1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3"/>
        <p14:stopEvt time="1306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Policies in </a:t>
            </a:r>
            <a:r>
              <a:rPr lang="en-US" dirty="0" err="1"/>
              <a:t>AdaptiveFlow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261F2-70D0-494F-98B9-8EAE8212084F}"/>
              </a:ext>
            </a:extLst>
          </p:cNvPr>
          <p:cNvSpPr txBox="1"/>
          <p:nvPr/>
        </p:nvSpPr>
        <p:spPr>
          <a:xfrm>
            <a:off x="1688615" y="1793062"/>
            <a:ext cx="37951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accent1"/>
                </a:solidFill>
              </a:rPr>
              <a:t>Policy 1</a:t>
            </a:r>
            <a:r>
              <a:rPr lang="sv-SE" sz="1600" b="1" dirty="0"/>
              <a:t>: </a:t>
            </a:r>
            <a:r>
              <a:rPr lang="sv-SE" sz="1600" b="1" dirty="0" err="1"/>
              <a:t>wait</a:t>
            </a:r>
            <a:r>
              <a:rPr lang="sv-SE" sz="1600" b="1" dirty="0"/>
              <a:t> &amp; try </a:t>
            </a:r>
            <a:r>
              <a:rPr lang="sv-SE" sz="1600" b="1" dirty="0" err="1"/>
              <a:t>again</a:t>
            </a:r>
            <a:r>
              <a:rPr lang="sv-SE" sz="1600" b="1" dirty="0"/>
              <a:t>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0_2 &gt; 0_3 &gt; </a:t>
            </a:r>
            <a:r>
              <a:rPr lang="sv-SE" sz="1600" dirty="0">
                <a:solidFill>
                  <a:srgbClr val="FF0000"/>
                </a:solidFill>
              </a:rPr>
              <a:t>1_4</a:t>
            </a:r>
            <a:r>
              <a:rPr lang="sv-SE" sz="1600" dirty="0"/>
              <a:t> &gt; 1_5 &gt; 1_6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0_2 &gt; 0_3 &gt; 1_4 &gt; 1_5 &gt; 1_6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4C185-9A7F-0745-BC2C-097299AF3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47" t="20081" r="-1"/>
          <a:stretch/>
        </p:blipFill>
        <p:spPr>
          <a:xfrm>
            <a:off x="6548212" y="1793062"/>
            <a:ext cx="2778184" cy="13878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D9933-32D5-2542-B52B-64C46BE118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0" t="19822"/>
          <a:stretch/>
        </p:blipFill>
        <p:spPr>
          <a:xfrm>
            <a:off x="6548212" y="3401388"/>
            <a:ext cx="2778184" cy="13870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C18D6-3016-FA40-B254-7CAB887697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36" t="20181"/>
          <a:stretch/>
        </p:blipFill>
        <p:spPr>
          <a:xfrm>
            <a:off x="6548213" y="5008962"/>
            <a:ext cx="2778184" cy="13843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752" y="93539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5261F2-70D0-494F-98B9-8EAE8212084F}"/>
              </a:ext>
            </a:extLst>
          </p:cNvPr>
          <p:cNvSpPr txBox="1"/>
          <p:nvPr/>
        </p:nvSpPr>
        <p:spPr>
          <a:xfrm>
            <a:off x="1666795" y="5008962"/>
            <a:ext cx="37951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accent1"/>
                </a:solidFill>
              </a:rPr>
              <a:t>Policy 3</a:t>
            </a:r>
            <a:r>
              <a:rPr lang="sv-SE" sz="1600" b="1" dirty="0"/>
              <a:t>: Re-route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0_2 &gt; 0_3 &gt; </a:t>
            </a:r>
            <a:r>
              <a:rPr lang="sv-SE" sz="1600" dirty="0">
                <a:solidFill>
                  <a:srgbClr val="FF0000"/>
                </a:solidFill>
              </a:rPr>
              <a:t>1_4</a:t>
            </a:r>
            <a:r>
              <a:rPr lang="sv-SE" sz="1600" dirty="0"/>
              <a:t> &gt; 1_5 &gt; 1_6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0_2 &gt; 0_3 &gt; 0_4 &gt; 0_5 &gt; 1_6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261F2-70D0-494F-98B9-8EAE8212084F}"/>
              </a:ext>
            </a:extLst>
          </p:cNvPr>
          <p:cNvSpPr txBox="1"/>
          <p:nvPr/>
        </p:nvSpPr>
        <p:spPr>
          <a:xfrm>
            <a:off x="1688908" y="3401388"/>
            <a:ext cx="37951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accent1"/>
                </a:solidFill>
              </a:rPr>
              <a:t>Policy 2</a:t>
            </a:r>
            <a:r>
              <a:rPr lang="sv-SE" sz="1600" b="1" dirty="0"/>
              <a:t>: overpass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0_2 &gt; 0_3 &gt; </a:t>
            </a:r>
            <a:r>
              <a:rPr lang="sv-SE" sz="1600" dirty="0">
                <a:solidFill>
                  <a:srgbClr val="FF0000"/>
                </a:solidFill>
              </a:rPr>
              <a:t>1_4</a:t>
            </a:r>
            <a:r>
              <a:rPr lang="sv-SE" sz="1600" dirty="0"/>
              <a:t> &gt; 1_5 &gt; 1_6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0_2 &gt; 0_3 &gt; 0_4 &gt; 0_5 &gt; 1_5 &gt; 1_6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363002"/>
            <a:ext cx="2314344" cy="155554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1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2"/>
    </mc:Choice>
    <mc:Fallback xmlns="">
      <p:transition spd="slow" advTm="2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10" objId="2"/>
        <p14:stopEvt time="1921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3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|6.1|3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3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heme/theme1.xml><?xml version="1.0" encoding="utf-8"?>
<a:theme xmlns:a="http://schemas.openxmlformats.org/drawingml/2006/main" name="Office-tema">
  <a:themeElements>
    <a:clrScheme name="MälardalensHögskola2">
      <a:dk1>
        <a:srgbClr val="000000"/>
      </a:dk1>
      <a:lt1>
        <a:srgbClr val="FFFFFF"/>
      </a:lt1>
      <a:dk2>
        <a:srgbClr val="808080"/>
      </a:dk2>
      <a:lt2>
        <a:srgbClr val="000000"/>
      </a:lt2>
      <a:accent1>
        <a:srgbClr val="FF8800"/>
      </a:accent1>
      <a:accent2>
        <a:srgbClr val="00AABB"/>
      </a:accent2>
      <a:accent3>
        <a:srgbClr val="990066"/>
      </a:accent3>
      <a:accent4>
        <a:srgbClr val="99CC55"/>
      </a:accent4>
      <a:accent5>
        <a:srgbClr val="FFDD00"/>
      </a:accent5>
      <a:accent6>
        <a:srgbClr val="EE55AA"/>
      </a:accent6>
      <a:hlink>
        <a:srgbClr val="00AABB"/>
      </a:hlink>
      <a:folHlink>
        <a:srgbClr val="99CC55"/>
      </a:folHlink>
    </a:clrScheme>
    <a:fontScheme name="Mälardalens högskola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6034</TotalTime>
  <Words>478</Words>
  <Application>Microsoft Macintosh PowerPoint</Application>
  <PresentationFormat>Widescreen</PresentationFormat>
  <Paragraphs>176</Paragraphs>
  <Slides>14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Georgia</vt:lpstr>
      <vt:lpstr>Wingdings</vt:lpstr>
      <vt:lpstr>Wingdings 2</vt:lpstr>
      <vt:lpstr>Office-tema</vt:lpstr>
      <vt:lpstr>AdaptiveFlow: An Actor-based Framework to Design Flow Management Systems</vt:lpstr>
      <vt:lpstr>Flow Management Systems</vt:lpstr>
      <vt:lpstr>Challenges</vt:lpstr>
      <vt:lpstr>Common Flow Pattern</vt:lpstr>
      <vt:lpstr>AdaptiveFlow Framework</vt:lpstr>
      <vt:lpstr>Rebeca: The Modeling Language</vt:lpstr>
      <vt:lpstr>Rebeca: Tool Support</vt:lpstr>
      <vt:lpstr>Actor Templates in AdaptiveFlow</vt:lpstr>
      <vt:lpstr>Adaptive Policies in AdaptiveFlow</vt:lpstr>
      <vt:lpstr>Safety &amp; Performance Analysis </vt:lpstr>
      <vt:lpstr>Optimization</vt:lpstr>
      <vt:lpstr>Project Team</vt:lpstr>
      <vt:lpstr>Publication</vt:lpstr>
      <vt:lpstr>Sponsors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Anna</dc:creator>
  <cp:lastModifiedBy>ehsan ehsan</cp:lastModifiedBy>
  <cp:revision>436</cp:revision>
  <dcterms:created xsi:type="dcterms:W3CDTF">2012-06-18T19:54:16Z</dcterms:created>
  <dcterms:modified xsi:type="dcterms:W3CDTF">2020-05-06T16:46:58Z</dcterms:modified>
</cp:coreProperties>
</file>